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96" r:id="rId2"/>
    <p:sldId id="308" r:id="rId3"/>
    <p:sldId id="309" r:id="rId4"/>
    <p:sldId id="310" r:id="rId5"/>
    <p:sldId id="311" r:id="rId6"/>
    <p:sldId id="312" r:id="rId7"/>
    <p:sldId id="313" r:id="rId8"/>
    <p:sldId id="298" r:id="rId9"/>
    <p:sldId id="299" r:id="rId10"/>
    <p:sldId id="314" r:id="rId11"/>
    <p:sldId id="317" r:id="rId12"/>
    <p:sldId id="315" r:id="rId13"/>
    <p:sldId id="30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4E9EF-70AF-4952-9E93-FA11F2F81A4E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A43EC-2C6B-45F0-B6A0-DF5E144F4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1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51CC0B-69F0-49C3-A57B-63681B226F2C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1C5E95-7045-49E7-8DF2-14390CAE8221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0.png"/><Relationship Id="rId10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itchFamily="18" charset="0"/>
              </a:rPr>
              <a:t>The Viscosity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1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5"/>
    </mc:Choice>
    <mc:Fallback>
      <p:transition spd="slow" advTm="11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gen–Poiseuille l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60120"/>
            <a:ext cx="7568900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8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395"/>
    </mc:Choice>
    <mc:Fallback>
      <p:transition spd="slow" advTm="30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838200" y="457200"/>
            <a:ext cx="7568895" cy="5669280"/>
            <a:chOff x="838200" y="762000"/>
            <a:chExt cx="7568895" cy="5669280"/>
          </a:xfrm>
        </p:grpSpPr>
        <p:pic>
          <p:nvPicPr>
            <p:cNvPr id="5122" name="Picture 2" descr="Viscosit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62000"/>
              <a:ext cx="7568895" cy="5669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ربع نص 1"/>
            <p:cNvSpPr txBox="1"/>
            <p:nvPr/>
          </p:nvSpPr>
          <p:spPr>
            <a:xfrm>
              <a:off x="2029691" y="2369311"/>
              <a:ext cx="381000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</p:grp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7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60"/>
    </mc:Choice>
    <mc:Fallback>
      <p:transition spd="slow" advTm="6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gen–Poiseuille l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498080" cy="56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4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515"/>
    </mc:Choice>
    <mc:Fallback>
      <p:transition spd="slow" advTm="119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85800" y="732472"/>
                <a:ext cx="7696200" cy="580248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2400" u="sng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Example:</a:t>
                </a:r>
                <a:r>
                  <a:rPr lang="en-US" sz="2400" dirty="0">
                    <a:latin typeface="Times New Roman" pitchFamily="18" charset="0"/>
                  </a:rPr>
                  <a:t> Light bar metal with cross section area 100cm</a:t>
                </a:r>
                <a:r>
                  <a:rPr lang="en-US" sz="2400" baseline="30000" dirty="0">
                    <a:latin typeface="Times New Roman" pitchFamily="18" charset="0"/>
                  </a:rPr>
                  <a:t>2</a:t>
                </a:r>
                <a:r>
                  <a:rPr lang="en-US" sz="2400" dirty="0">
                    <a:latin typeface="Times New Roman" pitchFamily="18" charset="0"/>
                  </a:rPr>
                  <a:t> ,which move on the layer from </a:t>
                </a:r>
                <a:r>
                  <a:rPr lang="en-US" sz="2400" dirty="0" smtClean="0">
                    <a:latin typeface="Times New Roman" pitchFamily="18" charset="0"/>
                  </a:rPr>
                  <a:t>oil </a:t>
                </a:r>
                <a:r>
                  <a:rPr lang="en-US" sz="2400" dirty="0">
                    <a:latin typeface="Times New Roman" pitchFamily="18" charset="0"/>
                  </a:rPr>
                  <a:t>with viscosity 1.55Pa.S and thickness 2mm . Calculate the horizontal force required to movement the bar in velocity 3cm/S </a:t>
                </a:r>
                <a:r>
                  <a:rPr lang="en-US" sz="2400" dirty="0" smtClean="0">
                    <a:latin typeface="Times New Roman" pitchFamily="18" charset="0"/>
                  </a:rPr>
                  <a:t>?</a:t>
                </a:r>
              </a:p>
              <a:p>
                <a:endParaRPr lang="en-US" sz="2400" dirty="0">
                  <a:latin typeface="Times New Roman" pitchFamily="18" charset="0"/>
                </a:endParaRPr>
              </a:p>
              <a:p>
                <a:r>
                  <a:rPr lang="en-US" sz="2400" i="1" u="sng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Solution :    </a:t>
                </a:r>
              </a:p>
              <a:p>
                <a:r>
                  <a:rPr lang="en-US" sz="2400" i="1" u="sng" dirty="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en-US" sz="2400" i="1" u="sng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    </a:t>
                </a:r>
              </a:p>
              <a:p>
                <a:r>
                  <a:rPr lang="en-US" sz="2400" i="1" u="sng" dirty="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en-US" sz="2400" i="1" u="sng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  </a:t>
                </a:r>
              </a:p>
              <a:p>
                <a:endParaRPr lang="en-US" sz="2400" dirty="0">
                  <a:latin typeface="Times New Roman" pitchFamily="18" charset="0"/>
                </a:endParaRPr>
              </a:p>
              <a:p>
                <a:r>
                  <a:rPr lang="en-US" sz="2400" dirty="0" smtClean="0">
                    <a:latin typeface="Times New Roman" pitchFamily="18" charset="0"/>
                  </a:rPr>
                  <a:t>A = 100cm</a:t>
                </a:r>
                <a:r>
                  <a:rPr lang="en-US" sz="2400" baseline="30000" dirty="0" smtClean="0">
                    <a:latin typeface="Times New Roman" pitchFamily="18" charset="0"/>
                  </a:rPr>
                  <a:t>2</a:t>
                </a:r>
                <a:r>
                  <a:rPr lang="en-US" sz="2400" dirty="0" smtClean="0">
                    <a:latin typeface="Times New Roman" pitchFamily="18" charset="0"/>
                  </a:rPr>
                  <a:t>  =  100x10</a:t>
                </a:r>
                <a:r>
                  <a:rPr lang="en-US" sz="2400" baseline="30000" dirty="0" smtClean="0">
                    <a:latin typeface="Times New Roman" pitchFamily="18" charset="0"/>
                  </a:rPr>
                  <a:t>-4</a:t>
                </a:r>
                <a:r>
                  <a:rPr lang="en-US" sz="2400" dirty="0" smtClean="0">
                    <a:latin typeface="Times New Roman" pitchFamily="18" charset="0"/>
                  </a:rPr>
                  <a:t> m</a:t>
                </a:r>
                <a:r>
                  <a:rPr lang="en-US" sz="2400" baseline="30000" dirty="0" smtClean="0">
                    <a:latin typeface="Times New Roman" pitchFamily="18" charset="0"/>
                  </a:rPr>
                  <a:t>2</a:t>
                </a:r>
              </a:p>
              <a:p>
                <a:r>
                  <a:rPr lang="en-US" sz="2400" dirty="0" smtClean="0">
                    <a:latin typeface="Times New Roman" pitchFamily="18" charset="0"/>
                  </a:rPr>
                  <a:t>Thickness(Y) = 2mm = 0.002m</a:t>
                </a:r>
              </a:p>
              <a:p>
                <a:r>
                  <a:rPr lang="en-US" sz="2400" dirty="0" smtClean="0">
                    <a:latin typeface="Times New Roman" pitchFamily="18" charset="0"/>
                  </a:rPr>
                  <a:t>Velocity(V)  =   3cm/s  = 0.03 m/s</a:t>
                </a:r>
                <a:endParaRPr lang="en-US" sz="2400" dirty="0">
                  <a:latin typeface="Times New Roman" pitchFamily="18" charset="0"/>
                </a:endParaRPr>
              </a:p>
              <a:p>
                <a:pPr algn="ctr">
                  <a:defRPr/>
                </a:pPr>
                <a:r>
                  <a:rPr lang="en-US" sz="2400" dirty="0" smtClean="0">
                    <a:latin typeface="Times New Roman" pitchFamily="18" charset="0"/>
                  </a:rPr>
                  <a:t>V/Y 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0</m:t>
                        </m:r>
                        <m:r>
                          <a:rPr lang="en-US" sz="2400" b="0" i="1" smtClean="0">
                            <a:latin typeface="Cambria Math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/>
                          </a:rPr>
                          <m:t>03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𝑠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0</m:t>
                        </m:r>
                        <m:r>
                          <a:rPr lang="en-US" sz="2400" b="0" i="1" smtClean="0">
                            <a:latin typeface="Cambria Math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/>
                          </a:rPr>
                          <m:t>002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en-US" sz="2400" b="0" i="0" smtClean="0">
                        <a:latin typeface="Cambria Math"/>
                      </a:rPr>
                      <m:t>  </m:t>
                    </m:r>
                  </m:oMath>
                </a14:m>
                <a:r>
                  <a:rPr lang="en-US" sz="2400" dirty="0" smtClean="0">
                    <a:latin typeface="Times New Roman" pitchFamily="18" charset="0"/>
                  </a:rPr>
                  <a:t>=15    s</a:t>
                </a:r>
                <a:r>
                  <a:rPr lang="en-US" sz="2400" baseline="30000" dirty="0" smtClean="0">
                    <a:latin typeface="Times New Roman" pitchFamily="18" charset="0"/>
                  </a:rPr>
                  <a:t>-1</a:t>
                </a:r>
              </a:p>
              <a:p>
                <a:pPr>
                  <a:defRPr/>
                </a:pPr>
                <a:r>
                  <a:rPr lang="en-US" sz="2400" dirty="0" smtClean="0">
                    <a:latin typeface="Times New Roman" pitchFamily="18" charset="0"/>
                  </a:rPr>
                  <a:t>Then : </a:t>
                </a:r>
                <a:endParaRPr lang="ar-IQ" sz="2400" dirty="0">
                  <a:latin typeface="Times New Roman" pitchFamily="18" charset="0"/>
                </a:endParaRPr>
              </a:p>
              <a:p>
                <a:pPr>
                  <a:defRPr/>
                </a:pPr>
                <a:r>
                  <a:rPr lang="en-US" sz="2400" dirty="0" smtClean="0">
                    <a:latin typeface="Times New Roman" pitchFamily="18" charset="0"/>
                  </a:rPr>
                  <a:t>                       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F=(1.55) x (100x10</a:t>
                </a:r>
                <a:r>
                  <a:rPr lang="en-US" sz="2400" baseline="3000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-4 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)</a:t>
                </a:r>
                <a:r>
                  <a:rPr lang="en-US" sz="2400" baseline="3000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Times New Roman" pitchFamily="18" charset="0"/>
                  </a:rPr>
                  <a:t>x (15) = 0.23N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732472"/>
                <a:ext cx="7696200" cy="58024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مجموعة 7"/>
          <p:cNvGrpSpPr/>
          <p:nvPr/>
        </p:nvGrpSpPr>
        <p:grpSpPr>
          <a:xfrm>
            <a:off x="3352800" y="2590800"/>
            <a:ext cx="1600200" cy="1219200"/>
            <a:chOff x="3429000" y="872836"/>
            <a:chExt cx="1600200" cy="1219200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429000" y="872836"/>
              <a:ext cx="1600200" cy="1219200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nb-NO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مربع نص 9"/>
                <p:cNvSpPr txBox="1"/>
                <p:nvPr/>
              </p:nvSpPr>
              <p:spPr>
                <a:xfrm>
                  <a:off x="3429000" y="1140376"/>
                  <a:ext cx="1600200" cy="876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a14:m>
                  <a:r>
                    <a:rPr lang="en-US" sz="3600" dirty="0" smtClean="0"/>
                    <a:t> = </a:t>
                  </a:r>
                  <a:r>
                    <a:rPr lang="en-US" sz="3600" dirty="0" smtClean="0">
                      <a:sym typeface="Symbol"/>
                    </a:rPr>
                    <a:t>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/>
                              <a:sym typeface="Symbol"/>
                            </a:rPr>
                            <m:t>𝑉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/>
                              <a:sym typeface="Symbol"/>
                            </a:rPr>
                            <m:t>𝑌</m:t>
                          </m:r>
                        </m:den>
                      </m:f>
                    </m:oMath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0" name="مربع نص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1140376"/>
                  <a:ext cx="1600200" cy="87613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3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7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55"/>
    </mc:Choice>
    <mc:Fallback>
      <p:transition spd="slow" advTm="55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1.slideserve.com/3001118/key-terms-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2" y="762000"/>
            <a:ext cx="812799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1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78"/>
    </mc:Choice>
    <mc:Fallback>
      <p:transition spd="slow" advTm="48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1.slideserve.com/3001118/what-is-viscosity-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54998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2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83"/>
    </mc:Choice>
    <mc:Fallback>
      <p:transition spd="slow" advTm="4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1.slideserve.com/3001118/what-causes-viscosity-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799"/>
            <a:ext cx="802640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2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97"/>
    </mc:Choice>
    <mc:Fallback>
      <p:transition spd="slow" advTm="68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1.slideserve.com/3001118/practice-questions-answers-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721598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67"/>
    </mc:Choice>
    <mc:Fallback>
      <p:transition spd="slow" advTm="59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age1.slideserve.com/3001118/practice-questions-answers1-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458200" cy="55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79"/>
    </mc:Choice>
    <mc:Fallback>
      <p:transition spd="slow" advTm="27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hydrostatics? Properties of Fluids Ideal Fluid : -is unable to resist F -the relative velocity would remain consta...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7"/>
          <a:stretch/>
        </p:blipFill>
        <p:spPr bwMode="auto">
          <a:xfrm>
            <a:off x="609600" y="762000"/>
            <a:ext cx="808080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6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94"/>
    </mc:Choice>
    <mc:Fallback>
      <p:transition spd="slow" advTm="59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883844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4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513"/>
    </mc:Choice>
    <mc:Fallback>
      <p:transition spd="slow" advTm="166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32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914400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nb-NO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dirty="0">
                <a:latin typeface="Tahoma" pitchFamily="34" charset="0"/>
              </a:rPr>
              <a:t>The force may be expressed:</a:t>
            </a:r>
          </a:p>
        </p:txBody>
      </p:sp>
      <p:grpSp>
        <p:nvGrpSpPr>
          <p:cNvPr id="37" name="مجموعة 36"/>
          <p:cNvGrpSpPr/>
          <p:nvPr/>
        </p:nvGrpSpPr>
        <p:grpSpPr>
          <a:xfrm>
            <a:off x="3782291" y="1640493"/>
            <a:ext cx="1600200" cy="1219200"/>
            <a:chOff x="3429000" y="872836"/>
            <a:chExt cx="1600200" cy="121920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429000" y="872836"/>
              <a:ext cx="1600200" cy="1219200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nb-NO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مربع نص 23"/>
                <p:cNvSpPr txBox="1"/>
                <p:nvPr/>
              </p:nvSpPr>
              <p:spPr>
                <a:xfrm>
                  <a:off x="3429000" y="1140376"/>
                  <a:ext cx="1600200" cy="876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a14:m>
                  <a:r>
                    <a:rPr lang="en-US" sz="3600" dirty="0" smtClean="0"/>
                    <a:t> = </a:t>
                  </a:r>
                  <a:r>
                    <a:rPr lang="en-US" sz="3600" dirty="0" smtClean="0">
                      <a:sym typeface="Symbol"/>
                    </a:rPr>
                    <a:t>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/>
                              <a:sym typeface="Symbol"/>
                            </a:rPr>
                            <m:t>𝑉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/>
                              <a:sym typeface="Symbol"/>
                            </a:rPr>
                            <m:t>𝑌</m:t>
                          </m:r>
                        </m:den>
                      </m:f>
                    </m:oMath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4" name="مربع نص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1140376"/>
                  <a:ext cx="1600200" cy="87613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3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مجموعة 50"/>
          <p:cNvGrpSpPr/>
          <p:nvPr/>
        </p:nvGrpSpPr>
        <p:grpSpPr>
          <a:xfrm>
            <a:off x="228600" y="3358061"/>
            <a:ext cx="8839200" cy="1015663"/>
            <a:chOff x="228600" y="3358061"/>
            <a:chExt cx="8839200" cy="1015663"/>
          </a:xfrm>
        </p:grpSpPr>
        <p:sp>
          <p:nvSpPr>
            <p:cNvPr id="8" name="Text Box 1036"/>
            <p:cNvSpPr txBox="1">
              <a:spLocks noChangeArrowheads="1"/>
            </p:cNvSpPr>
            <p:nvPr/>
          </p:nvSpPr>
          <p:spPr bwMode="auto">
            <a:xfrm>
              <a:off x="228600" y="3358061"/>
              <a:ext cx="8839200" cy="1015663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nb-NO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 sz="2000" dirty="0">
                  <a:latin typeface="Tahoma" pitchFamily="34" charset="0"/>
                </a:rPr>
                <a:t>The force </a:t>
              </a:r>
              <a:r>
                <a:rPr lang="en-GB" sz="2000" dirty="0" smtClean="0">
                  <a:latin typeface="Tahoma" pitchFamily="34" charset="0"/>
                </a:rPr>
                <a:t>( F  ) per </a:t>
              </a:r>
              <a:r>
                <a:rPr lang="en-GB" sz="2000" dirty="0">
                  <a:latin typeface="Tahoma" pitchFamily="34" charset="0"/>
                </a:rPr>
                <a:t>unit </a:t>
              </a:r>
              <a:r>
                <a:rPr lang="en-GB" sz="2000" dirty="0" smtClean="0">
                  <a:latin typeface="Tahoma" pitchFamily="34" charset="0"/>
                </a:rPr>
                <a:t>area ( A ) is </a:t>
              </a:r>
              <a:r>
                <a:rPr lang="en-GB" sz="2000" dirty="0">
                  <a:latin typeface="Tahoma" pitchFamily="34" charset="0"/>
                </a:rPr>
                <a:t>proportional  to the </a:t>
              </a:r>
              <a:r>
                <a:rPr lang="en-GB" sz="2000" dirty="0" smtClean="0">
                  <a:latin typeface="Tahoma" pitchFamily="34" charset="0"/>
                </a:rPr>
                <a:t>velocity ( V ) </a:t>
              </a:r>
              <a:r>
                <a:rPr lang="en-GB" sz="2000" dirty="0">
                  <a:latin typeface="Tahoma" pitchFamily="34" charset="0"/>
                </a:rPr>
                <a:t>in the distance </a:t>
              </a:r>
              <a:r>
                <a:rPr lang="en-GB" sz="2000" dirty="0" smtClean="0">
                  <a:latin typeface="Tahoma" pitchFamily="34" charset="0"/>
                </a:rPr>
                <a:t> ( Y ) ; </a:t>
              </a:r>
              <a:r>
                <a:rPr lang="en-GB" sz="2000" dirty="0">
                  <a:latin typeface="Tahoma" pitchFamily="34" charset="0"/>
                </a:rPr>
                <a:t>the constant of proportionally     is called the </a:t>
              </a:r>
              <a:r>
                <a:rPr lang="en-GB" sz="2000" i="1" dirty="0">
                  <a:latin typeface="Tahoma" pitchFamily="34" charset="0"/>
                </a:rPr>
                <a:t>viscosity</a:t>
              </a:r>
              <a:r>
                <a:rPr lang="en-GB" sz="2000" dirty="0">
                  <a:latin typeface="Tahoma" pitchFamily="34" charset="0"/>
                </a:rPr>
                <a:t> of the fluid.</a:t>
              </a:r>
            </a:p>
          </p:txBody>
        </p:sp>
        <p:grpSp>
          <p:nvGrpSpPr>
            <p:cNvPr id="39" name="Group 27"/>
            <p:cNvGrpSpPr>
              <a:grpSpLocks noChangeAspect="1"/>
            </p:cNvGrpSpPr>
            <p:nvPr/>
          </p:nvGrpSpPr>
          <p:grpSpPr bwMode="auto">
            <a:xfrm>
              <a:off x="5410200" y="3727308"/>
              <a:ext cx="416273" cy="311292"/>
              <a:chOff x="1389" y="1439"/>
              <a:chExt cx="456" cy="593"/>
            </a:xfrm>
          </p:grpSpPr>
          <p:sp>
            <p:nvSpPr>
              <p:cNvPr id="40" name="AutoShape 26"/>
              <p:cNvSpPr>
                <a:spLocks noChangeAspect="1" noChangeArrowheads="1" noTextEdit="1"/>
              </p:cNvSpPr>
              <p:nvPr/>
            </p:nvSpPr>
            <p:spPr bwMode="auto">
              <a:xfrm>
                <a:off x="1389" y="1580"/>
                <a:ext cx="423" cy="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28"/>
              <p:cNvSpPr>
                <a:spLocks noChangeArrowheads="1"/>
              </p:cNvSpPr>
              <p:nvPr/>
            </p:nvSpPr>
            <p:spPr bwMode="auto">
              <a:xfrm>
                <a:off x="1460" y="1439"/>
                <a:ext cx="385" cy="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  <a:sym typeface="Symbol"/>
                  </a:rPr>
                  <a:t>() </a:t>
                </a:r>
                <a:endParaRPr kumimoji="0" lang="en-US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2" name="مجموعة 41"/>
          <p:cNvGrpSpPr/>
          <p:nvPr/>
        </p:nvGrpSpPr>
        <p:grpSpPr>
          <a:xfrm>
            <a:off x="5798764" y="4795642"/>
            <a:ext cx="1600200" cy="1219200"/>
            <a:chOff x="3429000" y="872836"/>
            <a:chExt cx="1600200" cy="1219200"/>
          </a:xfrm>
        </p:grpSpPr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3429000" y="872836"/>
              <a:ext cx="1600200" cy="1219200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nb-NO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مربع نص 43"/>
                <p:cNvSpPr txBox="1"/>
                <p:nvPr/>
              </p:nvSpPr>
              <p:spPr>
                <a:xfrm>
                  <a:off x="3429000" y="1140376"/>
                  <a:ext cx="16002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600" i="1" smtClean="0">
                          <a:latin typeface="Cambria Math"/>
                        </a:rPr>
                        <m:t>𝑃</m:t>
                      </m:r>
                      <m:r>
                        <a:rPr lang="en-US" sz="3600" b="0" i="1" smtClean="0">
                          <a:latin typeface="Cambria Math"/>
                        </a:rPr>
                        <m:t>𝑎</m:t>
                      </m:r>
                      <m:r>
                        <a:rPr lang="en-US" sz="3600" b="0" i="1" smtClean="0">
                          <a:latin typeface="Cambria Math"/>
                        </a:rPr>
                        <m:t>.</m:t>
                      </m:r>
                    </m:oMath>
                  </a14:m>
                  <a:r>
                    <a:rPr lang="en-US" sz="3600" dirty="0" smtClean="0"/>
                    <a:t> s</a:t>
                  </a:r>
                  <a:endParaRPr lang="en-US" sz="3600" dirty="0"/>
                </a:p>
              </p:txBody>
            </p:sp>
          </mc:Choice>
          <mc:Fallback xmlns="">
            <p:sp>
              <p:nvSpPr>
                <p:cNvPr id="44" name="مربع نص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1140376"/>
                  <a:ext cx="1600200" cy="64633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مجموعة 49"/>
          <p:cNvGrpSpPr/>
          <p:nvPr/>
        </p:nvGrpSpPr>
        <p:grpSpPr>
          <a:xfrm>
            <a:off x="728663" y="4785955"/>
            <a:ext cx="1662112" cy="1219200"/>
            <a:chOff x="3824288" y="4724400"/>
            <a:chExt cx="1662112" cy="1219200"/>
          </a:xfrm>
        </p:grpSpPr>
        <p:grpSp>
          <p:nvGrpSpPr>
            <p:cNvPr id="38" name="مجموعة 37"/>
            <p:cNvGrpSpPr/>
            <p:nvPr/>
          </p:nvGrpSpPr>
          <p:grpSpPr>
            <a:xfrm>
              <a:off x="3824288" y="4724400"/>
              <a:ext cx="1662112" cy="1219200"/>
              <a:chOff x="3824288" y="3505200"/>
              <a:chExt cx="1662112" cy="1219200"/>
            </a:xfrm>
          </p:grpSpPr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3862388" y="3505200"/>
                <a:ext cx="1600200" cy="1219200"/>
              </a:xfrm>
              <a:prstGeom prst="rect">
                <a:avLst/>
              </a:pr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nb-NO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مربع نص 35"/>
                  <p:cNvSpPr txBox="1"/>
                  <p:nvPr/>
                </p:nvSpPr>
                <p:spPr>
                  <a:xfrm>
                    <a:off x="3824288" y="3657600"/>
                    <a:ext cx="1662112" cy="8989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latin typeface="Cambria Math"/>
                              <a:sym typeface="Symbol"/>
                            </a:rPr>
                            <m:t></m:t>
                          </m:r>
                          <m:r>
                            <a:rPr lang="en-US" sz="2800" b="0" i="1" smtClean="0">
                              <a:latin typeface="Cambria Math"/>
                              <a:sym typeface="Symbol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/>
                                  <a:sym typeface="Symbol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/>
                                  <a:sym typeface="Symbol"/>
                                </a:rPr>
                                <m:t>𝐹</m:t>
                              </m:r>
                              <m:r>
                                <a:rPr lang="en-US" sz="2800" b="0" i="1" smtClean="0">
                                  <a:latin typeface="Cambria Math"/>
                                  <a:sym typeface="Symbol"/>
                                </a:rPr>
                                <m:t> . </m:t>
                              </m:r>
                              <m:r>
                                <a:rPr lang="en-US" sz="2800" b="0" i="1" smtClean="0">
                                  <a:latin typeface="Cambria Math"/>
                                  <a:sym typeface="Symbol"/>
                                </a:rPr>
                                <m:t>𝑌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/>
                                  <a:sym typeface="Symbol"/>
                                </a:rPr>
                                <m:t>𝐴</m:t>
                              </m:r>
                              <m:r>
                                <a:rPr lang="en-US" sz="2800" b="0" i="1" smtClean="0">
                                  <a:latin typeface="Cambria Math"/>
                                  <a:sym typeface="Symbol"/>
                                </a:rPr>
                                <m:t> . </m:t>
                              </m:r>
                              <m:r>
                                <a:rPr lang="en-US" sz="2800" b="0" i="1" smtClean="0">
                                  <a:latin typeface="Cambria Math"/>
                                  <a:sym typeface="Symbol"/>
                                </a:rPr>
                                <m:t>𝑉</m:t>
                              </m:r>
                            </m:den>
                          </m:f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36" name="مربع نص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4288" y="3657600"/>
                    <a:ext cx="1662112" cy="898964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5" name="شكل بيضاوي 44"/>
            <p:cNvSpPr/>
            <p:nvPr/>
          </p:nvSpPr>
          <p:spPr>
            <a:xfrm>
              <a:off x="4648200" y="4724400"/>
              <a:ext cx="294409" cy="12114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شكل بيضاوي 45"/>
            <p:cNvSpPr/>
            <p:nvPr/>
          </p:nvSpPr>
          <p:spPr>
            <a:xfrm>
              <a:off x="5029200" y="4724400"/>
              <a:ext cx="370609" cy="12114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مجموعة 46"/>
          <p:cNvGrpSpPr/>
          <p:nvPr/>
        </p:nvGrpSpPr>
        <p:grpSpPr>
          <a:xfrm>
            <a:off x="3352800" y="4777673"/>
            <a:ext cx="1600200" cy="1219200"/>
            <a:chOff x="3429000" y="872836"/>
            <a:chExt cx="1600200" cy="1219200"/>
          </a:xfrm>
        </p:grpSpPr>
        <p:sp>
          <p:nvSpPr>
            <p:cNvPr id="48" name="Rectangle 5"/>
            <p:cNvSpPr>
              <a:spLocks noChangeArrowheads="1"/>
            </p:cNvSpPr>
            <p:nvPr/>
          </p:nvSpPr>
          <p:spPr bwMode="auto">
            <a:xfrm>
              <a:off x="3429000" y="872836"/>
              <a:ext cx="1600200" cy="1219200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nb-NO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مربع نص 48"/>
                <p:cNvSpPr txBox="1"/>
                <p:nvPr/>
              </p:nvSpPr>
              <p:spPr>
                <a:xfrm>
                  <a:off x="3429000" y="1140376"/>
                  <a:ext cx="1600200" cy="9028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/>
                          </a:rPr>
                          <m:t>𝑃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/>
                          </a:rPr>
                          <m:t>.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/>
                              </a:rPr>
                              <m:t>𝑚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/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𝑠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9" name="مربع نص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1140376"/>
                  <a:ext cx="1600200" cy="902876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8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52"/>
    </mc:Choice>
    <mc:Fallback>
      <p:transition spd="slow" advTm="116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1287</TotalTime>
  <Words>187</Words>
  <Application>Microsoft Office PowerPoint</Application>
  <PresentationFormat>عرض على الشاشة (3:4)‏</PresentationFormat>
  <Paragraphs>22</Paragraphs>
  <Slides>13</Slides>
  <Notes>0</Notes>
  <HiddenSlides>0</HiddenSlides>
  <MMClips>13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4" baseType="lpstr">
      <vt:lpstr>تدفق</vt:lpstr>
      <vt:lpstr>The Viscosity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Naim Al Hussaini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Two</dc:title>
  <dc:creator>Ali</dc:creator>
  <cp:lastModifiedBy>Maher</cp:lastModifiedBy>
  <cp:revision>106</cp:revision>
  <dcterms:created xsi:type="dcterms:W3CDTF">2018-10-17T10:13:19Z</dcterms:created>
  <dcterms:modified xsi:type="dcterms:W3CDTF">2020-06-28T16:28:34Z</dcterms:modified>
</cp:coreProperties>
</file>